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0" r:id="rId4"/>
    <p:sldId id="262" r:id="rId5"/>
    <p:sldId id="273" r:id="rId6"/>
    <p:sldId id="274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08A3C-DCC1-1241-95F3-9793C8083801}" type="datetimeFigureOut">
              <a:rPr lang="en-US" smtClean="0"/>
              <a:t>7/25/21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C5CFA-57D2-7B45-AAA1-859BC2BDE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5F853-0555-AD40-878E-1F3ADA7096FD}" type="datetimeFigureOut">
              <a:rPr lang="en-US" smtClean="0"/>
              <a:t>7/25/21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4A1E1-E64E-FD40-ABBC-250A9C950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4A1E1-E64E-FD40-ABBC-250A9C950B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4A1E1-E64E-FD40-ABBC-250A9C950B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2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4A1E1-E64E-FD40-ABBC-250A9C950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1991" y="2404534"/>
            <a:ext cx="8686800" cy="1646302"/>
          </a:xfrm>
        </p:spPr>
        <p:txBody>
          <a:bodyPr/>
          <a:lstStyle/>
          <a:p>
            <a:pPr algn="ctr"/>
            <a:r>
              <a:rPr lang="en-US" dirty="0" smtClean="0"/>
              <a:t>Supply Chain Management System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By: Michael McGuigan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r>
              <a:rPr lang="mr-IN" dirty="0" smtClean="0"/>
              <a:t>–</a:t>
            </a:r>
            <a:r>
              <a:rPr lang="en-US" dirty="0" smtClean="0"/>
              <a:t> Multiple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Multiple </a:t>
            </a:r>
            <a:r>
              <a:rPr lang="en-US" dirty="0"/>
              <a:t>L</a:t>
            </a:r>
            <a:r>
              <a:rPr lang="en-US" dirty="0" smtClean="0"/>
              <a:t>inear Regression (MLR)</a:t>
            </a:r>
          </a:p>
          <a:p>
            <a:pPr lvl="1"/>
            <a:r>
              <a:rPr lang="en-US" dirty="0" smtClean="0"/>
              <a:t>Categorical vs numerical data</a:t>
            </a:r>
          </a:p>
          <a:p>
            <a:pPr lvl="1"/>
            <a:r>
              <a:rPr lang="en-US" dirty="0" smtClean="0"/>
              <a:t>Comparison by coefficients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Predict target variable of test data</a:t>
            </a:r>
          </a:p>
          <a:p>
            <a:endParaRPr lang="en-US" dirty="0"/>
          </a:p>
          <a:p>
            <a:r>
              <a:rPr lang="en-US" dirty="0" smtClean="0"/>
              <a:t>Calculate R</a:t>
            </a:r>
            <a:r>
              <a:rPr lang="en-US" baseline="30000" dirty="0" smtClean="0"/>
              <a:t>2</a:t>
            </a:r>
            <a:r>
              <a:rPr lang="en-US" dirty="0" smtClean="0"/>
              <a:t> coefficient</a:t>
            </a:r>
          </a:p>
          <a:p>
            <a:pPr lvl="1"/>
            <a:r>
              <a:rPr lang="en-US" dirty="0" smtClean="0"/>
              <a:t>Measure of how well the regression predictions approximate the real data points. </a:t>
            </a:r>
          </a:p>
          <a:p>
            <a:pPr lvl="1"/>
            <a:r>
              <a:rPr lang="en-US" dirty="0" smtClean="0"/>
              <a:t>Scale: 0 to 1</a:t>
            </a:r>
          </a:p>
        </p:txBody>
      </p:sp>
    </p:spTree>
    <p:extLst>
      <p:ext uri="{BB962C8B-B14F-4D97-AF65-F5344CB8AC3E}">
        <p14:creationId xmlns:p14="http://schemas.microsoft.com/office/powerpoint/2010/main" val="149112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- MLR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05434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ategorical Variables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= 0.142</a:t>
            </a:r>
          </a:p>
          <a:p>
            <a:pPr lvl="1"/>
            <a:endParaRPr lang="en-US" dirty="0"/>
          </a:p>
          <a:p>
            <a:r>
              <a:rPr lang="en-US" dirty="0" smtClean="0"/>
              <a:t>Largest coefficients</a:t>
            </a:r>
          </a:p>
          <a:p>
            <a:endParaRPr lang="en-US" dirty="0" smtClean="0"/>
          </a:p>
          <a:p>
            <a:r>
              <a:rPr lang="en-US" dirty="0" smtClean="0"/>
              <a:t>Shipment Mode, Vendor INCO Term, and Product Group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0.135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054349"/>
          </a:xfrm>
        </p:spPr>
        <p:txBody>
          <a:bodyPr/>
          <a:lstStyle/>
          <a:p>
            <a:r>
              <a:rPr lang="en-US" dirty="0" smtClean="0"/>
              <a:t>Numerical Variables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0.053</a:t>
            </a:r>
          </a:p>
          <a:p>
            <a:pPr lvl="1"/>
            <a:endParaRPr lang="en-US" dirty="0"/>
          </a:p>
          <a:p>
            <a:r>
              <a:rPr lang="en-US" dirty="0" smtClean="0"/>
              <a:t>Largest coefficients</a:t>
            </a:r>
          </a:p>
          <a:p>
            <a:endParaRPr lang="en-US" dirty="0" smtClean="0"/>
          </a:p>
          <a:p>
            <a:r>
              <a:rPr lang="en-US" dirty="0" smtClean="0"/>
              <a:t>Pack Price, and Weight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0.052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334" y="5570540"/>
            <a:ext cx="7562935" cy="64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shows that the other variables do not appear to be predictors of a late delivery.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27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3076"/>
            <a:ext cx="8596668" cy="4557711"/>
          </a:xfrm>
        </p:spPr>
        <p:txBody>
          <a:bodyPr>
            <a:normAutofit/>
          </a:bodyPr>
          <a:lstStyle/>
          <a:p>
            <a:r>
              <a:rPr lang="en-US" dirty="0" smtClean="0"/>
              <a:t>Low R</a:t>
            </a:r>
            <a:r>
              <a:rPr lang="en-US" baseline="30000" dirty="0" smtClean="0"/>
              <a:t>2</a:t>
            </a:r>
            <a:r>
              <a:rPr lang="en-US" dirty="0" smtClean="0"/>
              <a:t> values (not statistically significant) for both categorical and numerical data.</a:t>
            </a:r>
          </a:p>
          <a:p>
            <a:endParaRPr lang="en-US" dirty="0"/>
          </a:p>
          <a:p>
            <a:r>
              <a:rPr lang="en-US" dirty="0" smtClean="0"/>
              <a:t>We are unable to reject the null hypothesis.</a:t>
            </a:r>
          </a:p>
          <a:p>
            <a:pPr lvl="1"/>
            <a:r>
              <a:rPr lang="en-US" dirty="0" smtClean="0"/>
              <a:t>Null hypothesis: The variables are not predictors of early or late delivery. </a:t>
            </a:r>
          </a:p>
          <a:p>
            <a:pPr lvl="1"/>
            <a:r>
              <a:rPr lang="en-US" dirty="0" smtClean="0"/>
              <a:t>This means we cannot determine the predictors of a late delivery given our data. </a:t>
            </a:r>
          </a:p>
          <a:p>
            <a:pPr lvl="1"/>
            <a:endParaRPr lang="en-US" dirty="0"/>
          </a:p>
          <a:p>
            <a:r>
              <a:rPr lang="en-US" dirty="0" smtClean="0"/>
              <a:t>“Absence of evidence is not evidence of absence.”</a:t>
            </a:r>
          </a:p>
          <a:p>
            <a:pPr lvl="1"/>
            <a:r>
              <a:rPr lang="en-US" dirty="0" smtClean="0"/>
              <a:t>Quote by Martin Rees, British astrophysicist and cosmologist.</a:t>
            </a:r>
          </a:p>
          <a:p>
            <a:pPr lvl="1"/>
            <a:endParaRPr lang="en-US" dirty="0"/>
          </a:p>
          <a:p>
            <a:r>
              <a:rPr lang="en-US" dirty="0" smtClean="0"/>
              <a:t>General trends in data</a:t>
            </a:r>
          </a:p>
        </p:txBody>
      </p:sp>
    </p:spTree>
    <p:extLst>
      <p:ext uri="{BB962C8B-B14F-4D97-AF65-F5344CB8AC3E}">
        <p14:creationId xmlns:p14="http://schemas.microsoft.com/office/powerpoint/2010/main" val="14992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97935"/>
          </a:xfrm>
        </p:spPr>
        <p:txBody>
          <a:bodyPr/>
          <a:lstStyle/>
          <a:p>
            <a:r>
              <a:rPr lang="en-US" dirty="0" smtClean="0"/>
              <a:t>Findings </a:t>
            </a:r>
            <a:r>
              <a:rPr lang="mr-IN" dirty="0" smtClean="0"/>
              <a:t>–</a:t>
            </a:r>
            <a:r>
              <a:rPr lang="en-US" dirty="0" smtClean="0"/>
              <a:t> General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1690577"/>
            <a:ext cx="4185623" cy="576262"/>
          </a:xfrm>
        </p:spPr>
        <p:txBody>
          <a:bodyPr/>
          <a:lstStyle/>
          <a:p>
            <a:pPr algn="ctr"/>
            <a:r>
              <a:rPr lang="en-US" sz="1800" dirty="0" smtClean="0"/>
              <a:t>Pack Price vs Delivery Days Late</a:t>
            </a:r>
            <a:endParaRPr lang="en-US" sz="1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9" y="2384425"/>
            <a:ext cx="3562802" cy="36576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4" y="1690577"/>
            <a:ext cx="4185618" cy="576262"/>
          </a:xfrm>
        </p:spPr>
        <p:txBody>
          <a:bodyPr/>
          <a:lstStyle/>
          <a:p>
            <a:pPr algn="ctr"/>
            <a:r>
              <a:rPr lang="en-US" sz="1800" dirty="0" smtClean="0"/>
              <a:t>Weight (Kg) vs Delivery Days Late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83" y="2383797"/>
            <a:ext cx="3689901" cy="3658228"/>
          </a:xfrm>
        </p:spPr>
      </p:pic>
    </p:spTree>
    <p:extLst>
      <p:ext uri="{BB962C8B-B14F-4D97-AF65-F5344CB8AC3E}">
        <p14:creationId xmlns:p14="http://schemas.microsoft.com/office/powerpoint/2010/main" val="30955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97935"/>
          </a:xfrm>
        </p:spPr>
        <p:txBody>
          <a:bodyPr/>
          <a:lstStyle/>
          <a:p>
            <a:r>
              <a:rPr lang="en-US" dirty="0" smtClean="0"/>
              <a:t>Findings </a:t>
            </a:r>
            <a:r>
              <a:rPr lang="mr-IN" dirty="0" smtClean="0"/>
              <a:t>–</a:t>
            </a:r>
            <a:r>
              <a:rPr lang="en-US" dirty="0" smtClean="0"/>
              <a:t> General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703" y="1690577"/>
            <a:ext cx="4467963" cy="576262"/>
          </a:xfrm>
        </p:spPr>
        <p:txBody>
          <a:bodyPr/>
          <a:lstStyle/>
          <a:p>
            <a:pPr algn="ctr"/>
            <a:r>
              <a:rPr lang="en-US" sz="1800" dirty="0" smtClean="0"/>
              <a:t>Line Item Quantity vs Delivery Days Late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668" y="1690577"/>
            <a:ext cx="4355247" cy="576262"/>
          </a:xfrm>
        </p:spPr>
        <p:txBody>
          <a:bodyPr/>
          <a:lstStyle/>
          <a:p>
            <a:pPr algn="ctr"/>
            <a:r>
              <a:rPr lang="en-US" sz="1800" dirty="0" smtClean="0"/>
              <a:t>Freight Cost (USD) vs Delivery Days Late</a:t>
            </a:r>
            <a:endParaRPr lang="en-US" sz="18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62" y="2324861"/>
            <a:ext cx="3621647" cy="371716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94" y="2324862"/>
            <a:ext cx="3357437" cy="3717163"/>
          </a:xfrm>
        </p:spPr>
      </p:pic>
    </p:spTree>
    <p:extLst>
      <p:ext uri="{BB962C8B-B14F-4D97-AF65-F5344CB8AC3E}">
        <p14:creationId xmlns:p14="http://schemas.microsoft.com/office/powerpoint/2010/main" val="20405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</a:t>
            </a:r>
            <a:r>
              <a:rPr lang="mr-IN" dirty="0" smtClean="0"/>
              <a:t>–</a:t>
            </a:r>
            <a:r>
              <a:rPr lang="en-US" dirty="0" smtClean="0"/>
              <a:t> General Trends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781" y="1642269"/>
            <a:ext cx="4185623" cy="576262"/>
          </a:xfrm>
        </p:spPr>
        <p:txBody>
          <a:bodyPr/>
          <a:lstStyle/>
          <a:p>
            <a:pPr algn="ctr"/>
            <a:r>
              <a:rPr lang="en-US" sz="1800" dirty="0" smtClean="0"/>
              <a:t>Shipment Mode vs Delivery Days Late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1" y="2273478"/>
            <a:ext cx="3864358" cy="376854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1109" y="1642269"/>
            <a:ext cx="4300166" cy="576262"/>
          </a:xfrm>
        </p:spPr>
        <p:txBody>
          <a:bodyPr/>
          <a:lstStyle/>
          <a:p>
            <a:pPr algn="ctr"/>
            <a:r>
              <a:rPr lang="en-US" sz="1800" dirty="0" smtClean="0"/>
              <a:t>Vendor INCO Term vs Delivery Days Late</a:t>
            </a:r>
            <a:endParaRPr lang="en-US" sz="1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7" y="2273479"/>
            <a:ext cx="3885980" cy="3768547"/>
          </a:xfrm>
        </p:spPr>
      </p:pic>
    </p:spTree>
    <p:extLst>
      <p:ext uri="{BB962C8B-B14F-4D97-AF65-F5344CB8AC3E}">
        <p14:creationId xmlns:p14="http://schemas.microsoft.com/office/powerpoint/2010/main" val="48822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417237"/>
          </a:xfrm>
        </p:spPr>
        <p:txBody>
          <a:bodyPr/>
          <a:lstStyle/>
          <a:p>
            <a:r>
              <a:rPr lang="en-US" dirty="0" smtClean="0"/>
              <a:t>While we failed to determine the predictors of a late </a:t>
            </a:r>
            <a:r>
              <a:rPr lang="en-US" dirty="0"/>
              <a:t>d</a:t>
            </a:r>
            <a:r>
              <a:rPr lang="en-US" dirty="0" smtClean="0"/>
              <a:t>elivery, we can see a few general trends in the data such as:</a:t>
            </a:r>
          </a:p>
          <a:p>
            <a:pPr lvl="1"/>
            <a:r>
              <a:rPr lang="en-US" dirty="0" smtClean="0"/>
              <a:t>Larger and more expensive shipments tend to have more on time deliveries.</a:t>
            </a:r>
          </a:p>
          <a:p>
            <a:pPr lvl="1"/>
            <a:r>
              <a:rPr lang="en-US" dirty="0" smtClean="0"/>
              <a:t>Truck and Air Charter delivery methods tend to have more variability in meeting the scheduled delivery date.</a:t>
            </a:r>
          </a:p>
          <a:p>
            <a:pPr lvl="1"/>
            <a:r>
              <a:rPr lang="en-US" dirty="0" smtClean="0"/>
              <a:t>We can use these trends to minimize late or early deliveries.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Recommendations and Next Steps</a:t>
            </a:r>
          </a:p>
          <a:p>
            <a:pPr lvl="1"/>
            <a:r>
              <a:rPr lang="en-US" dirty="0" smtClean="0"/>
              <a:t>Talk to customers</a:t>
            </a:r>
          </a:p>
          <a:p>
            <a:pPr lvl="1"/>
            <a:r>
              <a:rPr lang="en-US" dirty="0" smtClean="0"/>
              <a:t>Quality control methods for smaller shipments</a:t>
            </a:r>
          </a:p>
        </p:txBody>
      </p:sp>
    </p:spTree>
    <p:extLst>
      <p:ext uri="{BB962C8B-B14F-4D97-AF65-F5344CB8AC3E}">
        <p14:creationId xmlns:p14="http://schemas.microsoft.com/office/powerpoint/2010/main" val="13450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817628"/>
            <a:ext cx="8596668" cy="6890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3602415"/>
            <a:ext cx="8596668" cy="8604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947829" cy="3880772"/>
          </a:xfrm>
        </p:spPr>
        <p:txBody>
          <a:bodyPr/>
          <a:lstStyle/>
          <a:p>
            <a:pPr defTabSz="914400">
              <a:spcBef>
                <a:spcPts val="0"/>
              </a:spcBef>
              <a:buClrTx/>
              <a:buSzTx/>
            </a:pPr>
            <a:r>
              <a:rPr lang="en-US" dirty="0" smtClean="0"/>
              <a:t>Shipping company utilizing a Supply Chain Management System (SCMS) for data collection.</a:t>
            </a:r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/>
          </a:p>
          <a:p>
            <a:pPr defTabSz="914400">
              <a:spcBef>
                <a:spcPts val="0"/>
              </a:spcBef>
              <a:buClrTx/>
              <a:buSzTx/>
            </a:pPr>
            <a:r>
              <a:rPr lang="en-US" dirty="0" smtClean="0"/>
              <a:t>Global delivery of pharmaceutical products.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Test Kits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Tablets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Capsules 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Oral Solutions</a:t>
            </a:r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 smtClean="0"/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/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 smtClean="0"/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/>
          </a:p>
          <a:p>
            <a:pPr defTabSz="914400">
              <a:spcBef>
                <a:spcPts val="0"/>
              </a:spcBef>
              <a:buClrTx/>
              <a:buSzTx/>
            </a:pP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69" y="2160589"/>
            <a:ext cx="4634433" cy="3193123"/>
          </a:xfrm>
        </p:spPr>
      </p:pic>
    </p:spTree>
    <p:extLst>
      <p:ext uri="{BB962C8B-B14F-4D97-AF65-F5344CB8AC3E}">
        <p14:creationId xmlns:p14="http://schemas.microsoft.com/office/powerpoint/2010/main" val="54718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9944"/>
            <a:ext cx="8596668" cy="4954773"/>
          </a:xfrm>
        </p:spPr>
        <p:txBody>
          <a:bodyPr>
            <a:normAutofit/>
          </a:bodyPr>
          <a:lstStyle/>
          <a:p>
            <a:r>
              <a:rPr lang="en-US" dirty="0" smtClean="0"/>
              <a:t>Data collected by the SCMS consists of:</a:t>
            </a:r>
          </a:p>
          <a:p>
            <a:endParaRPr lang="en-US" dirty="0"/>
          </a:p>
          <a:p>
            <a:pPr lvl="1"/>
            <a:r>
              <a:rPr lang="en-US" dirty="0" smtClean="0"/>
              <a:t>Over 10,000 shipments with 33 metrics tracked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collected between 2006 and 2015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Categorical data</a:t>
            </a:r>
          </a:p>
          <a:p>
            <a:pPr lvl="2"/>
            <a:r>
              <a:rPr lang="en-US" dirty="0" smtClean="0"/>
              <a:t>Lots of categories with low frequency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Numerical data</a:t>
            </a:r>
          </a:p>
          <a:p>
            <a:pPr lvl="2"/>
            <a:r>
              <a:rPr lang="en-US" dirty="0" smtClean="0"/>
              <a:t>Large variability in values</a:t>
            </a:r>
          </a:p>
          <a:p>
            <a:pPr lvl="2"/>
            <a:r>
              <a:rPr lang="en-US" dirty="0" smtClean="0"/>
              <a:t>Mix of float and string values</a:t>
            </a:r>
          </a:p>
        </p:txBody>
      </p:sp>
    </p:spTree>
    <p:extLst>
      <p:ext uri="{BB962C8B-B14F-4D97-AF65-F5344CB8AC3E}">
        <p14:creationId xmlns:p14="http://schemas.microsoft.com/office/powerpoint/2010/main" val="1861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4885"/>
            <a:ext cx="8596668" cy="4688958"/>
          </a:xfrm>
        </p:spPr>
        <p:txBody>
          <a:bodyPr>
            <a:normAutofit/>
          </a:bodyPr>
          <a:lstStyle/>
          <a:p>
            <a:r>
              <a:rPr lang="en-US" dirty="0" smtClean="0"/>
              <a:t>Country</a:t>
            </a:r>
          </a:p>
          <a:p>
            <a:r>
              <a:rPr lang="en-US" dirty="0" smtClean="0"/>
              <a:t>Fulfill Via </a:t>
            </a:r>
          </a:p>
          <a:p>
            <a:pPr lvl="1"/>
            <a:r>
              <a:rPr lang="en-US" dirty="0" smtClean="0"/>
              <a:t>Direct Drop, Regional Distribution Centers</a:t>
            </a:r>
          </a:p>
          <a:p>
            <a:r>
              <a:rPr lang="en-US" dirty="0" smtClean="0"/>
              <a:t>Vendor INCO Term </a:t>
            </a:r>
          </a:p>
          <a:p>
            <a:pPr lvl="1"/>
            <a:r>
              <a:rPr lang="en-US" dirty="0" smtClean="0"/>
              <a:t>Used to communicate breakdown of responsibility on delivery</a:t>
            </a:r>
          </a:p>
          <a:p>
            <a:r>
              <a:rPr lang="en-US" dirty="0" smtClean="0"/>
              <a:t>Shipment Mode</a:t>
            </a:r>
          </a:p>
          <a:p>
            <a:r>
              <a:rPr lang="en-US" dirty="0" smtClean="0"/>
              <a:t>Product Group</a:t>
            </a:r>
          </a:p>
          <a:p>
            <a:r>
              <a:rPr lang="en-US" dirty="0" smtClean="0"/>
              <a:t>Vendor</a:t>
            </a:r>
          </a:p>
          <a:p>
            <a:r>
              <a:rPr lang="en-US" dirty="0" smtClean="0"/>
              <a:t>Brand</a:t>
            </a:r>
          </a:p>
          <a:p>
            <a:r>
              <a:rPr lang="en-US" dirty="0" smtClean="0"/>
              <a:t>Dosage Form</a:t>
            </a:r>
          </a:p>
          <a:p>
            <a:r>
              <a:rPr lang="en-US" dirty="0" smtClean="0"/>
              <a:t>Manufacturing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808" y="1930400"/>
            <a:ext cx="4185623" cy="576262"/>
          </a:xfrm>
        </p:spPr>
        <p:txBody>
          <a:bodyPr/>
          <a:lstStyle/>
          <a:p>
            <a:pPr algn="ctr"/>
            <a:r>
              <a:rPr lang="en-US" dirty="0" smtClean="0"/>
              <a:t>Shipment Mode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68" y="2736850"/>
            <a:ext cx="3813663" cy="330517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58362" y="1930400"/>
            <a:ext cx="4185618" cy="576262"/>
          </a:xfrm>
        </p:spPr>
        <p:txBody>
          <a:bodyPr/>
          <a:lstStyle/>
          <a:p>
            <a:pPr algn="ctr"/>
            <a:r>
              <a:rPr lang="en-US" dirty="0" smtClean="0"/>
              <a:t>Product Groups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33" y="2736850"/>
            <a:ext cx="4125847" cy="3305175"/>
          </a:xfrm>
        </p:spPr>
      </p:pic>
      <p:sp>
        <p:nvSpPr>
          <p:cNvPr id="10" name="TextBox 9"/>
          <p:cNvSpPr txBox="1"/>
          <p:nvPr/>
        </p:nvSpPr>
        <p:spPr>
          <a:xfrm>
            <a:off x="5304457" y="6027738"/>
            <a:ext cx="270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ARV = Antiretroviral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HRDT = HIV Rapid Diagnostic Test Kit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637" y="618426"/>
            <a:ext cx="8596668" cy="859135"/>
          </a:xfrm>
        </p:spPr>
        <p:txBody>
          <a:bodyPr>
            <a:normAutofit/>
          </a:bodyPr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" y="2028070"/>
            <a:ext cx="5890209" cy="330426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32" y="2174951"/>
            <a:ext cx="3183403" cy="28010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13592" y="1517570"/>
            <a:ext cx="232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Countries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11882" y="1566405"/>
            <a:ext cx="2676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Vendor INCO Term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65037" y="5211715"/>
            <a:ext cx="2570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RDC = Regional Distribution Center</a:t>
            </a:r>
          </a:p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DDP = Delivery Duty Paid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EXW = Ex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3880772"/>
          </a:xfrm>
        </p:spPr>
        <p:txBody>
          <a:bodyPr/>
          <a:lstStyle/>
          <a:p>
            <a:r>
              <a:rPr lang="en-US" dirty="0" smtClean="0"/>
              <a:t>Scheduled Delivery Date</a:t>
            </a:r>
          </a:p>
          <a:p>
            <a:r>
              <a:rPr lang="en-US" dirty="0" smtClean="0"/>
              <a:t>Delivered To Client Date</a:t>
            </a:r>
          </a:p>
          <a:p>
            <a:r>
              <a:rPr lang="en-US" dirty="0" smtClean="0"/>
              <a:t>Line Item Quantity</a:t>
            </a:r>
          </a:p>
          <a:p>
            <a:r>
              <a:rPr lang="en-US" dirty="0" smtClean="0"/>
              <a:t>Line Item Value</a:t>
            </a:r>
          </a:p>
          <a:p>
            <a:r>
              <a:rPr lang="en-US" dirty="0" smtClean="0"/>
              <a:t>Pack Price</a:t>
            </a:r>
          </a:p>
          <a:p>
            <a:r>
              <a:rPr lang="en-US" dirty="0" smtClean="0"/>
              <a:t>Weight (Kg)</a:t>
            </a:r>
          </a:p>
          <a:p>
            <a:r>
              <a:rPr lang="en-US" dirty="0" smtClean="0"/>
              <a:t>Freight Cost (USD)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Question and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predictors of a late or early delivery?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can we minimize late and early deliveries?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47330"/>
            <a:ext cx="8596668" cy="12191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Methodology</a:t>
            </a:r>
            <a:br>
              <a:rPr lang="en-US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Target Variable = Delivery Days Off of Scheduled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01209"/>
            <a:ext cx="4184035" cy="4518838"/>
          </a:xfrm>
        </p:spPr>
        <p:txBody>
          <a:bodyPr>
            <a:normAutofit/>
          </a:bodyPr>
          <a:lstStyle/>
          <a:p>
            <a:r>
              <a:rPr lang="en-US" dirty="0" smtClean="0"/>
              <a:t>Categorical Data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Clean the data</a:t>
            </a:r>
          </a:p>
          <a:p>
            <a:pPr lvl="2"/>
            <a:r>
              <a:rPr lang="en-US" dirty="0" smtClean="0"/>
              <a:t>Drop rows with empty cells</a:t>
            </a:r>
          </a:p>
          <a:p>
            <a:pPr lvl="2"/>
            <a:r>
              <a:rPr lang="en-US" dirty="0" smtClean="0"/>
              <a:t>Group low frequency categories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Create dummy variables </a:t>
            </a:r>
          </a:p>
          <a:p>
            <a:pPr lvl="2"/>
            <a:r>
              <a:rPr lang="en-US" dirty="0" smtClean="0"/>
              <a:t>Avoid multicollinearity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Randomly split the data </a:t>
            </a:r>
          </a:p>
          <a:p>
            <a:pPr lvl="2"/>
            <a:r>
              <a:rPr lang="en-US" dirty="0" smtClean="0"/>
              <a:t>Training data (80%)</a:t>
            </a:r>
          </a:p>
          <a:p>
            <a:pPr lvl="2"/>
            <a:r>
              <a:rPr lang="en-US" dirty="0" smtClean="0"/>
              <a:t>Test data (20%)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701209"/>
            <a:ext cx="4184034" cy="4518838"/>
          </a:xfrm>
        </p:spPr>
        <p:txBody>
          <a:bodyPr>
            <a:normAutofit/>
          </a:bodyPr>
          <a:lstStyle/>
          <a:p>
            <a:r>
              <a:rPr lang="en-US" dirty="0" smtClean="0"/>
              <a:t>Numerical Data</a:t>
            </a:r>
          </a:p>
          <a:p>
            <a:endParaRPr lang="en-US" dirty="0"/>
          </a:p>
          <a:p>
            <a:pPr lvl="1"/>
            <a:r>
              <a:rPr lang="en-US" dirty="0" smtClean="0"/>
              <a:t>Clean the data</a:t>
            </a:r>
          </a:p>
          <a:p>
            <a:pPr lvl="2"/>
            <a:r>
              <a:rPr lang="en-US" dirty="0" smtClean="0"/>
              <a:t>Drop rows with empty cells, non-numeric values, or outliers</a:t>
            </a:r>
          </a:p>
          <a:p>
            <a:pPr lvl="2"/>
            <a:r>
              <a:rPr lang="en-US" dirty="0" smtClean="0"/>
              <a:t>Format dates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Normalize the 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Randomly split the data</a:t>
            </a:r>
          </a:p>
          <a:p>
            <a:pPr lvl="2"/>
            <a:r>
              <a:rPr lang="en-US" dirty="0"/>
              <a:t>Training data (80%)</a:t>
            </a:r>
          </a:p>
          <a:p>
            <a:pPr lvl="2"/>
            <a:r>
              <a:rPr lang="en-US" dirty="0"/>
              <a:t>Test data (20</a:t>
            </a:r>
            <a:r>
              <a:rPr lang="en-US" dirty="0" smtClean="0"/>
              <a:t>%)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399</TotalTime>
  <Words>593</Words>
  <Application>Microsoft Macintosh PowerPoint</Application>
  <PresentationFormat>Widescreen</PresentationFormat>
  <Paragraphs>145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Mangal</vt:lpstr>
      <vt:lpstr>Trebuchet MS</vt:lpstr>
      <vt:lpstr>Wingdings 3</vt:lpstr>
      <vt:lpstr>Arial</vt:lpstr>
      <vt:lpstr>Facet</vt:lpstr>
      <vt:lpstr>Supply Chain Management System Analysis</vt:lpstr>
      <vt:lpstr>About The Business</vt:lpstr>
      <vt:lpstr>About The Data</vt:lpstr>
      <vt:lpstr>Categorical Data</vt:lpstr>
      <vt:lpstr>Categorical Data</vt:lpstr>
      <vt:lpstr>Categorical Data</vt:lpstr>
      <vt:lpstr>Numerical Data</vt:lpstr>
      <vt:lpstr>Business Question and Objective</vt:lpstr>
      <vt:lpstr>Methodology  Target Variable = Delivery Days Off of Scheduled</vt:lpstr>
      <vt:lpstr>Methodology – Multiple Linear Regression</vt:lpstr>
      <vt:lpstr>Findings - MLR</vt:lpstr>
      <vt:lpstr>Findings</vt:lpstr>
      <vt:lpstr>Findings – General Trends</vt:lpstr>
      <vt:lpstr>Findings – General Trends</vt:lpstr>
      <vt:lpstr>Findings – General Trends</vt:lpstr>
      <vt:lpstr>Conclusion &amp; Next Steps</vt:lpstr>
      <vt:lpstr> Thank you!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Management System Analysis</dc:title>
  <dc:creator>Michael McGuigan</dc:creator>
  <cp:lastModifiedBy>Michael McGuigan</cp:lastModifiedBy>
  <cp:revision>25</cp:revision>
  <cp:lastPrinted>2021-07-25T23:57:10Z</cp:lastPrinted>
  <dcterms:created xsi:type="dcterms:W3CDTF">2021-07-25T18:27:52Z</dcterms:created>
  <dcterms:modified xsi:type="dcterms:W3CDTF">2021-07-26T01:07:38Z</dcterms:modified>
</cp:coreProperties>
</file>